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35"/>
  </p:notesMasterIdLst>
  <p:handoutMasterIdLst>
    <p:handoutMasterId r:id="rId36"/>
  </p:handoutMasterIdLst>
  <p:sldIdLst>
    <p:sldId id="256" r:id="rId10"/>
    <p:sldId id="259" r:id="rId11"/>
    <p:sldId id="263" r:id="rId12"/>
    <p:sldId id="264" r:id="rId13"/>
    <p:sldId id="262" r:id="rId14"/>
    <p:sldId id="257" r:id="rId15"/>
    <p:sldId id="269" r:id="rId16"/>
    <p:sldId id="278" r:id="rId17"/>
    <p:sldId id="266" r:id="rId18"/>
    <p:sldId id="267" r:id="rId19"/>
    <p:sldId id="261" r:id="rId20"/>
    <p:sldId id="281" r:id="rId21"/>
    <p:sldId id="268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9" r:id="rId30"/>
    <p:sldId id="277" r:id="rId31"/>
    <p:sldId id="283" r:id="rId32"/>
    <p:sldId id="282" r:id="rId33"/>
    <p:sldId id="25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7023"/>
    <a:srgbClr val="90152A"/>
    <a:srgbClr val="B12C3D"/>
    <a:srgbClr val="0F787D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70B6C2-ED83-693A-01EE-6290AF0D76A7}" v="226" dt="2020-05-08T22:42:36.620"/>
    <p1510:client id="{2EEE0883-5B2B-6F57-BBC5-ACA39A686E0B}" v="74" dt="2020-05-06T22:12:00.770"/>
    <p1510:client id="{3C920490-3CC4-9B12-D310-6B6F5FAFA8F7}" v="672" dt="2020-05-06T18:52:55.076"/>
    <p1510:client id="{3D7554F5-0D2B-6639-3A51-08A7814BEF3A}" v="1" dt="2020-05-06T07:54:45.240"/>
    <p1510:client id="{43ED3F39-F25B-3483-85C9-C1602CF6377E}" v="1120" dt="2020-05-08T05:59:19.173"/>
    <p1510:client id="{60143E91-04DD-D06B-4E35-F4B8B7A966AB}" v="137" dt="2020-05-08T05:12:00.715"/>
    <p1510:client id="{7F295BF2-73F7-50D8-C195-249A605C7550}" v="2" dt="2020-05-07T18:07:35.923"/>
    <p1510:client id="{85B2688C-9C0E-A613-9D82-0A9045949EC6}" v="474" dt="2020-05-06T20:19:22.047"/>
    <p1510:client id="{AABA22CA-450A-4181-9FB0-A169E1829959}" v="60" dt="2020-05-06T07:31:33.181"/>
    <p1510:client id="{BB8F7B69-6009-8C61-C099-51689EF3D126}" v="1753" dt="2020-05-08T20:04:29.514"/>
    <p1510:client id="{CB6C566F-539C-4131-AA2C-0129C1DCD73C}" v="19" dt="2020-05-08T18:56:36.947"/>
    <p1510:client id="{D35D7F65-9A00-0D76-3AE8-76B25E0C7843}" v="1525" dt="2020-05-06T19:59:58.393"/>
    <p1510:client id="{D43086E0-5E36-7453-F41C-DF7C2AE768AC}" v="22" dt="2020-05-06T07:36:39.640"/>
    <p1510:client id="{D80E1D02-5A98-7C04-3F97-63A790B421DD}" v="135" dt="2020-05-07T21:10:23.670"/>
    <p1510:client id="{DB2827D8-8DE1-DA21-0950-C79BFD90775F}" v="34" dt="2020-05-08T17:49:41.434"/>
    <p1510:client id="{F252B357-D588-56EF-F880-8A57B744720D}" v="32" dt="2020-05-06T07:41:20.325"/>
    <p1510:client id="{F36D112C-532D-4D67-8A6C-48961749B3EC}" v="202" dt="2020-05-06T20:02:56.009"/>
    <p1510:client id="{F9AF2419-D04E-DDD3-573F-D4B21969C65C}" v="203" dt="2020-05-06T07:21:38.2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58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5/8/2020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8T21:31:55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14499 5953 16383 0 0,'42'0'0'0'0,"42"0"0"0"0,-42 0 0 0 0,85 42 0 0 0,-85-42 0 0 0,42 0 0 0 0,-42 0 0 0 0,42 42 0 0 0,-42 0 0 0 0,42-42 0 0 0,-42 0 0 0 0,0 0 0 0 0,42 0 0 0 0,-42 0 0 0 0,126 0 0 0 0,-41 0 0 0 0,-85 0 0 0 0,42 0 0 0 0,84 0 0 0 0,-126 0 0 0 0,84 0 0 0 0,-42 0 0 0 0,-42 0 0 0 0,42-42 0 0 0,-41 42 0 0 0,41 0 0 0 0,-42 0 0 0 0,126 0 0 0 0,-42 0 0 0 0,-84 0 0 0 0,210 0 0 0 0,-167 0 0 0 0,-43 0 0 0 0,0 0 0 0 0,42 0 0 0 0,0 0 0 0 0,-42 0 0 0 0,84 0 0 0 0,-42 0 0 0 0,-42 0 0 0 0,42 0 0 0 0,43 0 0 0 0,-85 0 0 0 0,42 0 0 0 0,84 0 0 0 0,-126 0 0 0 0,0 0 0 0 0,168 0 0 0 0,-168 0 0 0 0,0 0 0 0 0,85 0 0 0 0,-1 0 0 0 0,-42 0 0 0 0,0 42 0 0 0,-42-42 0 0 0,42 0 0 0 0,168 0 0 0 0,-210 0 0 0 0,0 0 0 0 0,253 42 0 0 0,-211-42 0 0 0,-42 0 0 0 0,42 42 0 0 0,42-42 0 0 0,-84 0 0 0 0,42 0 0 0 0,1 0 0 0 0,-43 0 0 0 0,42 0 0 0 0,-42 0 0 0 0,-42 42 0 0 0,126-42 0 0 0,0 0 0 0 0,-42 0 0 0 0,42-42 0 0 0,-42 42 0 0 0,85 0 0 0 0,-127 0 0 0 0,0 0 0 0 0,0-42 0 0 0,126 42 0 0 0,-126 0 0 0 0,0 0 0 0 0,0 0 0 0 0,0 0 0 0 0,-42-42 0 0 0,42 42 0 0 0,0 0 0 0 0,0 0 0 0 0,0 0 0 0 0,0-42 0 0 0,1 42 0 0 0,41 0 0 0 0,0 0 0 0 0,-42 0 0 0 0,0 0 0 0 0,0 0 0 0 0,0 0 0 0 0,0 0 0 0 0,-42-42 0 0 0,42 42 0 0 0,42-42 0 0 0,0 42 0 0 0,-42 0 0 0 0,42 0 0 0 0,-42 0 0 0 0,43 0 0 0 0,-43 0 0 0 0,0 0 0 0 0,0 0 0 0 0,-42 0-16383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8T21:31:55.0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14446 3969 16383 0 0,'42'0'0'0'0,"42"0"0"0"0,-42 0 0 0 0,43 0 0 0 0,-43 0 0 0 0,0 0 0 0 0,42 0 0 0 0,-42 0 0 0 0,42 0 0 0 0,-42 0 0 0 0,0 0 0 0 0,0 0 0 0 0,0 0 0 0 0,0 0 0 0 0,0 0 0 0 0,0 0 0 0 0,0 0 0 0 0,0 0 0 0 0,169 0 0 0 0,-85 0 0 0 0,-84 0 0 0 0,168 0 0 0 0,-42 0 0 0 0,-126 0 0 0 0,0 0 0 0 0,43 42 0 0 0,-43-42 0 0 0,-42 42 0 0 0,126-42 0 0 0,-84 0 0 0 0,42 0 0 0 0,42 0 0 0 0,-84 0 0 0 0,0 0 0 0 0,211 0 0 0 0,-85 0 0 0 0,-126 0 0 0 0,0 0 0 0 0,84 0 0 0 0,-42 0 0 0 0,42 0 0 0 0,-84 0 0 0 0,0 0 0 0 0,0 0 0 0 0,0 0 0 0 0,43 0 0 0 0,-1 0 0 0 0,84 0 0 0 0,-42 0 0 0 0,-84 0 0 0 0,0 0 0 0 0,0 0 0 0 0,126 0 0 0 0,-126 0 0 0 0,127 0 0 0 0,-85 0 0 0 0,-42 0 0 0 0,42 0 0 0 0,0 0 0 0 0,-42 0 0 0 0,0 0 0 0 0,0 0 0 0 0,0 0 0 0 0,0 0 0 0 0,0-42 0 0 0,0 42 0 0 0,1 0 0 0 0,-43 42 0 0 0,42-42 0 0 0,0 0 0 0 0,0 0 0 0 0,-42 0-16383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8T21:31:55.0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14526 2417 16383 0 0,'42'0'0'0'0,"42"0"0"0"0,-42 0 0 0 0,42 0 0 0 0,-42 0 0 0 0,0 0 0 0 0,0 0 0 0 0,0 0 0 0 0,84-42 0 0 0,-84 42 0 0 0,42-42 0 0 0,-41 42 0 0 0,83 0 0 0 0,-84 0 0 0 0,0 0 0 0 0,0 0 0 0 0,84 0 0 0 0,-84 0 0 0 0,0 0 0 0 0,0 0 0 0 0,0 0 0 0 0,0 0 0 0 0,0 0 0 0 0,0 0 0 0 0,0 0 0 0 0,0 0 0 0 0,1 0 0 0 0,-1-42 0 0 0,0 42 0 0 0,0 0 0 0 0,0 0 0 0 0,0 0 0 0 0,0 0 0 0 0,42 0 0 0 0,-42 0 0 0 0,0 0 0 0 0,0 0 0 0 0,0 0 0 0 0,42 0 0 0 0,-42 0 0 0 0,42 0 0 0 0,-42 0 0 0 0,85 0 0 0 0,-85 0 0 0 0,0 0 0 0 0,42 0 0 0 0,-42 0 0 0 0,42 0 0 0 0,-42 42 0 0 0,42-42 0 0 0,-42 0 0 0 0,84 0 0 0 0,-84 42 0 0 0,43-42 0 0 0,-1 0 0 0 0,0 0 0 0 0,-42 0 0 0 0,42 0 0 0 0,126 0 0 0 0,-168 0 0 0 0,0 0 0 0 0,0 0 0 0 0,0 0 0 0 0,0 0 0 0 0,43 0 0 0 0,-43 0 0 0 0,42-42 0 0 0,0 42 0 0 0,42 0 0 0 0,-84 0 0 0 0,42 0 0 0 0,0 0 0 0 0,0 0 0 0 0,-42 0 0 0 0,0 0 0 0 0,1 0 0 0 0,-1 0 0 0 0,0 0 0 0 0,0-42 0 0 0,168 42 0 0 0,-126 0 0 0 0,0 0 0 0 0,-42 0 0 0 0,0 0 0 0 0,0 0 0 0 0,0 0 0 0 0,85 0 0 0 0,-43 0 0 0 0,-42 0 0 0 0,84 0 0 0 0,0 0 0 0 0,-84 0 0 0 0,210 0 0 0 0,-210 0 0 0 0,0 0 0 0 0,85 0 0 0 0,-43 0 0 0 0,-42 0 0 0 0,0 0 0 0 0,0 0 0 0 0,42-42 0 0 0,-42 42 0 0 0,42 0 0 0 0,-42 0 0 0 0,84 0 0 0 0,-84 0 0 0 0,43 0 0 0 0,-43 0 0 0 0,42 0 0 0 0,-42 0 0 0 0,0 0 0 0 0,84 0 0 0 0,0 0 0 0 0,-84 0 0 0 0,0 0 0 0 0,126 0 0 0 0,-168 42 0 0 0,42-42 0 0 0,1 0 0 0 0,-1 0 0 0 0,42 0 0 0 0,-84 42 0 0 0,42-42 0 0 0,0 0 0 0 0,42 0 0 0 0,0 0 0 0 0,0 0 0 0 0,-42 0 0 0 0,42-42 0 0 0,-42 42 0 0 0,0 0 0 0 0,0 0 0 0 0,0 0 0 0 0,127 0 0 0 0,-127 0 0 0 0,42 0 0 0 0,42 0 0 0 0,-84 0 0 0 0,42 0 0 0 0,-42 0 0 0 0,0 0 0 0 0,0 0 0 0 0,0 0 0 0 0,0 0 0 0 0,0 0 0 0 0,1 0 0 0 0,-1 0 0 0 0,-42 42 0 0 0,84-42 0 0 0,42 0 0 0 0,-84 42 0 0 0,0-42 0 0 0,0 0 0 0 0,0 0 0 0 0,42 0 0 0 0,-84 0-16383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5/8/2020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Section Break Line 1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Section Break Line 2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Section Break Line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 Name Here</a:t>
            </a:r>
            <a:br>
              <a:rPr lang="en-US"/>
            </a:br>
            <a:r>
              <a:rPr lang="en-US"/>
              <a:t>Email Here</a:t>
            </a:r>
            <a:br>
              <a:rPr lang="en-US"/>
            </a:br>
            <a:r>
              <a:rPr lang="en-US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4.png"/><Relationship Id="rId7" Type="http://schemas.openxmlformats.org/officeDocument/2006/relationships/image" Target="../media/image3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5" Type="http://schemas.openxmlformats.org/officeDocument/2006/relationships/image" Target="../media/image330.png"/><Relationship Id="rId4" Type="http://schemas.openxmlformats.org/officeDocument/2006/relationships/customXml" Target="../ink/ink1.xml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aishnavimecit/CS513Spring20_DataMiners" TargetMode="Externa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916637" y="1716945"/>
            <a:ext cx="6720604" cy="732687"/>
          </a:xfrm>
        </p:spPr>
        <p:txBody>
          <a:bodyPr anchor="t"/>
          <a:lstStyle/>
          <a:p>
            <a:pPr algn="ctr"/>
            <a:r>
              <a:rPr lang="en-US" b="1" i="0">
                <a:latin typeface="Times New Roman"/>
              </a:rPr>
              <a:t>Team Name: Data Miners</a:t>
            </a:r>
          </a:p>
          <a:p>
            <a:pPr algn="ctr"/>
            <a:r>
              <a:rPr lang="en-US" b="1" i="0">
                <a:latin typeface="Times New Roman"/>
              </a:rPr>
              <a:t>Semester: Spring 2020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784183" y="1111423"/>
            <a:ext cx="5000999" cy="610578"/>
          </a:xfrm>
        </p:spPr>
        <p:txBody>
          <a:bodyPr anchor="t"/>
          <a:lstStyle/>
          <a:p>
            <a:pPr algn="ctr"/>
            <a:r>
              <a:rPr lang="en-US">
                <a:latin typeface="Times New Roman"/>
              </a:rPr>
              <a:t>Employee Attrition Control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281834" y="4462960"/>
            <a:ext cx="2383810" cy="1283062"/>
          </a:xfrm>
        </p:spPr>
        <p:txBody>
          <a:bodyPr anchor="t"/>
          <a:lstStyle/>
          <a:p>
            <a:pPr algn="ctr"/>
            <a:r>
              <a:rPr lang="en-US" sz="1600" b="1" dirty="0">
                <a:latin typeface="Times New Roman"/>
              </a:rPr>
              <a:t>Eman Alofi</a:t>
            </a:r>
            <a:r>
              <a:rPr lang="en-US" sz="1600" dirty="0">
                <a:latin typeface="Times New Roman"/>
              </a:rPr>
              <a:t> </a:t>
            </a:r>
            <a:br>
              <a:rPr lang="en-US" sz="1600" dirty="0">
                <a:latin typeface="Times New Roman"/>
              </a:rPr>
            </a:br>
            <a:r>
              <a:rPr lang="en-US" sz="1600" dirty="0">
                <a:latin typeface="Times New Roman"/>
              </a:rPr>
              <a:t>CS513-B</a:t>
            </a:r>
          </a:p>
          <a:p>
            <a:pPr algn="ctr"/>
            <a:r>
              <a:rPr lang="en-US" sz="1600" dirty="0">
                <a:latin typeface="Times New Roman"/>
              </a:rPr>
              <a:t>Software Engineering </a:t>
            </a:r>
            <a:br>
              <a:rPr lang="en-US" sz="1600" dirty="0">
                <a:latin typeface="Times New Roman"/>
              </a:rPr>
            </a:br>
            <a:r>
              <a:rPr lang="en-US" sz="1600" dirty="0">
                <a:latin typeface="Times New Roman"/>
              </a:rPr>
              <a:t>Graduate Student </a:t>
            </a:r>
          </a:p>
        </p:txBody>
      </p:sp>
      <p:pic>
        <p:nvPicPr>
          <p:cNvPr id="5" name="Picture 5" descr="A person wearing a scarf&#10;&#10;Description generated with high confidence">
            <a:extLst>
              <a:ext uri="{FF2B5EF4-FFF2-40B4-BE49-F238E27FC236}">
                <a16:creationId xmlns:a16="http://schemas.microsoft.com/office/drawing/2014/main" id="{B5C97F90-23A5-4EBA-B90F-04522BCEF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018" y="2617469"/>
            <a:ext cx="1738564" cy="1690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6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205E3727-926E-4C77-B4E7-B4180588B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859" y="2618423"/>
            <a:ext cx="1743492" cy="1703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9A3195-F120-4C5D-91F5-F5AAD1E47ABD}"/>
              </a:ext>
            </a:extLst>
          </p:cNvPr>
          <p:cNvSpPr txBox="1">
            <a:spLocks/>
          </p:cNvSpPr>
          <p:nvPr/>
        </p:nvSpPr>
        <p:spPr>
          <a:xfrm>
            <a:off x="6389954" y="4462073"/>
            <a:ext cx="2529038" cy="1291136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latin typeface="Times New Roman"/>
              </a:rPr>
              <a:t>Vaishnavi Gopalakrishnan</a:t>
            </a:r>
            <a:endParaRPr lang="en-US" b="1"/>
          </a:p>
          <a:p>
            <a:pPr algn="ctr"/>
            <a:r>
              <a:rPr lang="en-US" sz="1600">
                <a:latin typeface="Times New Roman"/>
                <a:cs typeface="Times New Roman"/>
              </a:rPr>
              <a:t>CS513-B</a:t>
            </a:r>
            <a:endParaRPr lang="en-US" sz="1600"/>
          </a:p>
          <a:p>
            <a:pPr algn="ctr"/>
            <a:r>
              <a:rPr lang="en-US" sz="1600">
                <a:latin typeface="Times New Roman"/>
                <a:cs typeface="Times New Roman"/>
              </a:rPr>
              <a:t>Computer Science </a:t>
            </a:r>
            <a:br>
              <a:rPr lang="en-US" sz="1600">
                <a:latin typeface="Times New Roman"/>
                <a:cs typeface="Times New Roman"/>
              </a:rPr>
            </a:br>
            <a:r>
              <a:rPr lang="en-US" sz="1600">
                <a:latin typeface="Times New Roman"/>
                <a:cs typeface="Times New Roman"/>
              </a:rPr>
              <a:t>Graduate Student </a:t>
            </a:r>
            <a:br>
              <a:rPr lang="en-US" sz="1600">
                <a:latin typeface="Times New Roman"/>
              </a:rPr>
            </a:b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4EC4367-2D50-42AB-BBE8-43E68CF77C32}"/>
              </a:ext>
            </a:extLst>
          </p:cNvPr>
          <p:cNvSpPr txBox="1">
            <a:spLocks/>
          </p:cNvSpPr>
          <p:nvPr/>
        </p:nvSpPr>
        <p:spPr>
          <a:xfrm>
            <a:off x="350739" y="4462071"/>
            <a:ext cx="1746137" cy="1290389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Times New Roman"/>
              </a:rPr>
              <a:t>Dishti Dave</a:t>
            </a:r>
          </a:p>
          <a:p>
            <a:pPr algn="ctr"/>
            <a:r>
              <a:rPr lang="en-US" sz="1600" dirty="0">
                <a:latin typeface="Times New Roman"/>
                <a:cs typeface="Times New Roman"/>
              </a:rPr>
              <a:t>CS513-B</a:t>
            </a:r>
            <a:endParaRPr lang="en-US" sz="1600" dirty="0"/>
          </a:p>
          <a:p>
            <a:pPr algn="ctr"/>
            <a:r>
              <a:rPr lang="en-US" sz="1600" dirty="0">
                <a:latin typeface="Times New Roman"/>
                <a:cs typeface="Times New Roman"/>
              </a:rPr>
              <a:t>Computer Science 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Graduate Student 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76959B2-4831-44E2-9CC9-C7E0FC682407}"/>
              </a:ext>
            </a:extLst>
          </p:cNvPr>
          <p:cNvSpPr txBox="1">
            <a:spLocks/>
          </p:cNvSpPr>
          <p:nvPr/>
        </p:nvSpPr>
        <p:spPr>
          <a:xfrm>
            <a:off x="2337650" y="4462072"/>
            <a:ext cx="1746137" cy="1290389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Times New Roman"/>
              </a:rPr>
              <a:t>Dyuti Dave</a:t>
            </a:r>
          </a:p>
          <a:p>
            <a:pPr algn="ctr"/>
            <a:r>
              <a:rPr lang="en-US" sz="1600" dirty="0">
                <a:latin typeface="Times New Roman"/>
                <a:cs typeface="Times New Roman"/>
              </a:rPr>
              <a:t>CS513-B</a:t>
            </a:r>
            <a:endParaRPr lang="en-US" sz="1600" dirty="0"/>
          </a:p>
          <a:p>
            <a:pPr algn="ctr"/>
            <a:r>
              <a:rPr lang="en-US" sz="1600" dirty="0">
                <a:latin typeface="Times New Roman"/>
                <a:cs typeface="Times New Roman"/>
              </a:rPr>
              <a:t>Computer Science 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Graduate Student </a:t>
            </a:r>
            <a:endParaRPr lang="en-US" sz="1600" dirty="0"/>
          </a:p>
          <a:p>
            <a:pPr algn="ctr"/>
            <a:endParaRPr lang="en-US" sz="1600" dirty="0">
              <a:latin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812A29-C710-4365-AA7B-93742156F625}"/>
              </a:ext>
            </a:extLst>
          </p:cNvPr>
          <p:cNvSpPr txBox="1"/>
          <p:nvPr/>
        </p:nvSpPr>
        <p:spPr>
          <a:xfrm>
            <a:off x="2533980" y="5884038"/>
            <a:ext cx="38562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dk1"/>
                </a:solidFill>
                <a:latin typeface="Times New Roman"/>
                <a:cs typeface="Times New Roman"/>
              </a:rPr>
              <a:t>Instructor </a:t>
            </a:r>
            <a:r>
              <a:rPr lang="en-US" sz="2000">
                <a:solidFill>
                  <a:schemeClr val="dk1"/>
                </a:solidFill>
                <a:latin typeface="Times New Roman"/>
                <a:cs typeface="Times New Roman"/>
              </a:rPr>
              <a:t>: Prof. Khasha Dehnad</a:t>
            </a:r>
          </a:p>
        </p:txBody>
      </p:sp>
      <p:pic>
        <p:nvPicPr>
          <p:cNvPr id="7" name="Picture 7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8C6791D5-17C3-4BF5-A22D-9FF78CF64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36" y="2571008"/>
            <a:ext cx="1695989" cy="1710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13" descr="A person in a blue dress&#10;&#10;Description generated with very high confidence">
            <a:extLst>
              <a:ext uri="{FF2B5EF4-FFF2-40B4-BE49-F238E27FC236}">
                <a16:creationId xmlns:a16="http://schemas.microsoft.com/office/drawing/2014/main" id="{8CECDB39-9A0F-404E-A874-1BAA76149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878" y="2593670"/>
            <a:ext cx="1688621" cy="1715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1275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BC2E5-FFA4-4A35-93ED-67101A865C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467563"/>
            <a:ext cx="8691562" cy="4626330"/>
          </a:xfrm>
        </p:spPr>
        <p:txBody>
          <a:bodyPr vert="horz" anchor="t"/>
          <a:lstStyle/>
          <a:p>
            <a:r>
              <a:rPr lang="en-US" dirty="0"/>
              <a:t>The data points are predicted based on how its nearest neighbor data are classified.</a:t>
            </a:r>
          </a:p>
          <a:p>
            <a:r>
              <a:rPr lang="en-US" dirty="0"/>
              <a:t>The target variable is the "status" of the employee based on the most correlated features which are :</a:t>
            </a:r>
          </a:p>
          <a:p>
            <a:pPr lvl="1">
              <a:buFont typeface="Wingdings" panose="020B0604020202020204" pitchFamily="34" charset="0"/>
              <a:buChar char="Ø"/>
            </a:pPr>
            <a:r>
              <a:rPr lang="en-US" dirty="0"/>
              <a:t>Annual rate &amp; Hourly Rate</a:t>
            </a:r>
          </a:p>
          <a:p>
            <a:pPr lvl="1">
              <a:buFont typeface="Wingdings" panose="020B0604020202020204" pitchFamily="34" charset="0"/>
              <a:buChar char="Ø"/>
            </a:pPr>
            <a:r>
              <a:rPr lang="en-US" dirty="0"/>
              <a:t>Job Satisfaction &amp; Age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dirty="0"/>
              <a:t>The value of K is 98 which is the square root of number of rows in the dataset.</a:t>
            </a:r>
          </a:p>
          <a:p>
            <a:pPr lvl="1">
              <a:buFont typeface="Wingdings" panose="020B0604020202020204" pitchFamily="34" charset="0"/>
              <a:buChar char="Ø"/>
            </a:pPr>
            <a:r>
              <a:rPr lang="en-US" dirty="0"/>
              <a:t>9612^(0.5) = 98.04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dirty="0"/>
              <a:t>Accuracy ~ </a:t>
            </a:r>
            <a:r>
              <a:rPr lang="en-US" b="1" dirty="0"/>
              <a:t>57%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C5A7C5-CF3C-467E-9423-FBF4514FF5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A14D59-AC41-4EFF-AB41-39B12AB36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Supervised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93B374-00A6-4B4C-BB47-CB7A897F3A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kNN </a:t>
            </a:r>
            <a:r>
              <a:rPr lang="en-US" dirty="0"/>
              <a:t>- </a:t>
            </a:r>
            <a:r>
              <a:rPr lang="en-US" b="1" dirty="0"/>
              <a:t>k</a:t>
            </a:r>
            <a:r>
              <a:rPr lang="en-US" b="1" i="1" dirty="0"/>
              <a:t>-Nearest Neighbor 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493FAA5-B215-423A-A046-FC1289F25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72" y="4490023"/>
            <a:ext cx="3456794" cy="1189375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699C403-14E7-448E-BA37-DC4F7564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685" y="4145718"/>
            <a:ext cx="47339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7E334-86CF-4C0B-995B-EBE8CAA7CC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5392CF-08A7-44A2-998E-3B78E0B61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Visualization of predicted kNN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4ACDFA8-54E1-4EF8-8863-6B17C3AB64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anchor="t"/>
          <a:lstStyle/>
          <a:p>
            <a:pPr marL="285750" indent="-285750">
              <a:buFont typeface="Arial"/>
              <a:buChar char="•"/>
            </a:pPr>
            <a:r>
              <a:rPr lang="en-GB" dirty="0"/>
              <a:t>Depicts the status of employees from kNN prediction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GB" b="1" dirty="0"/>
              <a:t>Total data tested = 2884 (30% of original dataset)</a:t>
            </a:r>
          </a:p>
          <a:p>
            <a:pPr marL="285750" indent="-285750">
              <a:buFont typeface="Arial"/>
              <a:buChar char="•"/>
            </a:pPr>
            <a:r>
              <a:rPr lang="en-GB" b="1" dirty="0"/>
              <a:t>Active employees = 76%</a:t>
            </a:r>
          </a:p>
          <a:p>
            <a:pPr marL="285750" indent="-285750">
              <a:buFont typeface="Arial"/>
              <a:buChar char="•"/>
            </a:pPr>
            <a:r>
              <a:rPr lang="en-GB" b="1" dirty="0"/>
              <a:t>Terminated employees = 24%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6F50175-BD55-4369-BAC2-37A66910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32" y="1109704"/>
            <a:ext cx="3946357" cy="3573896"/>
          </a:xfrm>
          <a:prstGeom prst="rect">
            <a:avLst/>
          </a:prstGeom>
        </p:spPr>
      </p:pic>
      <p:pic>
        <p:nvPicPr>
          <p:cNvPr id="10" name="Picture 10" descr="A picture containing table&#10;&#10;Description generated with very high confidence">
            <a:extLst>
              <a:ext uri="{FF2B5EF4-FFF2-40B4-BE49-F238E27FC236}">
                <a16:creationId xmlns:a16="http://schemas.microsoft.com/office/drawing/2014/main" id="{F25577B5-AF06-4659-972C-E243666BC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063" y="4685345"/>
            <a:ext cx="2293496" cy="770286"/>
          </a:xfrm>
          <a:prstGeom prst="rect">
            <a:avLst/>
          </a:prstGeom>
        </p:spPr>
      </p:pic>
      <p:pic>
        <p:nvPicPr>
          <p:cNvPr id="3" name="Picture 5" descr="A picture containing bird, flower&#10;&#10;Description generated with very high confidence">
            <a:extLst>
              <a:ext uri="{FF2B5EF4-FFF2-40B4-BE49-F238E27FC236}">
                <a16:creationId xmlns:a16="http://schemas.microsoft.com/office/drawing/2014/main" id="{567B8998-A05F-4932-AC86-800B06300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65" y="4844008"/>
            <a:ext cx="4781862" cy="142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55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E4372A-BC60-47AA-A18E-54CD2212F9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7A5490-27CB-4B59-9080-0B4ADEDC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/>
              <a:t>Supervised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7106CE-5511-4E40-B330-2E3488AE3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/>
              <a:t>kkNN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58B2B3-2B1A-4F7E-A2B8-AA448F46F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anchor="t"/>
          <a:lstStyle/>
          <a:p>
            <a:r>
              <a:rPr lang="en-GB"/>
              <a:t>Accuracy for </a:t>
            </a:r>
          </a:p>
          <a:p>
            <a:pPr lvl="1"/>
            <a:r>
              <a:rPr lang="en-GB"/>
              <a:t>Unweighted kkNN ~ </a:t>
            </a:r>
            <a:r>
              <a:rPr lang="en-GB" b="1"/>
              <a:t>99.65%</a:t>
            </a:r>
          </a:p>
          <a:p>
            <a:pPr lvl="1"/>
            <a:r>
              <a:rPr lang="en-GB"/>
              <a:t>Weighted kkNN ~ </a:t>
            </a:r>
            <a:r>
              <a:rPr lang="en-GB" b="1"/>
              <a:t>99.69%</a:t>
            </a:r>
          </a:p>
          <a:p>
            <a:pPr lvl="1"/>
            <a:endParaRPr lang="en-GB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3EE4DD-829A-47B8-AB2A-E8708F1D2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51" y="1768175"/>
            <a:ext cx="4186003" cy="1085616"/>
          </a:xfrm>
          <a:prstGeom prst="rect">
            <a:avLst/>
          </a:prstGeom>
        </p:spPr>
      </p:pic>
      <p:pic>
        <p:nvPicPr>
          <p:cNvPr id="9" name="Picture 9" descr="A picture containing table&#10;&#10;Description generated with very high confidence">
            <a:extLst>
              <a:ext uri="{FF2B5EF4-FFF2-40B4-BE49-F238E27FC236}">
                <a16:creationId xmlns:a16="http://schemas.microsoft.com/office/drawing/2014/main" id="{FD8258AF-A6D0-49DA-8A88-4DE2EAFCE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79" y="3070601"/>
            <a:ext cx="4154773" cy="1091553"/>
          </a:xfrm>
          <a:prstGeom prst="rect">
            <a:avLst/>
          </a:prstGeom>
        </p:spPr>
      </p:pic>
      <p:pic>
        <p:nvPicPr>
          <p:cNvPr id="3" name="Picture 7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644AB72E-6083-4756-ACC1-E8DC2B389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38" y="4513210"/>
            <a:ext cx="41719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69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DD8D75-325E-4713-9878-17CB6828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/>
              <a:t>Supervised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8A5C58-701F-403A-AD36-9DCE985056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0AF8D-643A-4D1F-8441-A74EB3BEE6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anchor="t"/>
          <a:lstStyle/>
          <a:p>
            <a:r>
              <a:rPr lang="en-GB" dirty="0"/>
              <a:t>A Naive Bayes classifier considers each of these features to contribute independently to the prediction, regardless of any correlations between features. </a:t>
            </a:r>
          </a:p>
          <a:p>
            <a:r>
              <a:rPr lang="en-GB" dirty="0"/>
              <a:t>Accuracy  ~ </a:t>
            </a:r>
            <a:r>
              <a:rPr lang="en-GB" b="1" dirty="0"/>
              <a:t>97.42%</a:t>
            </a:r>
          </a:p>
          <a:p>
            <a:r>
              <a:rPr lang="en-GB" dirty="0"/>
              <a:t>It requires less training data and when assumption of independence hold it performs better compared to other models.</a:t>
            </a:r>
          </a:p>
          <a:p>
            <a:r>
              <a:rPr lang="en-GB" dirty="0"/>
              <a:t>Perform well for categorical input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3ABF3-692A-4269-8F14-54203740A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Naïve Bayes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558055-F015-41CB-A2E6-B86E02E88B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anchor="t"/>
          <a:lstStyle/>
          <a:p>
            <a:r>
              <a:rPr lang="en-GB"/>
              <a:t>Insert charts if any</a:t>
            </a:r>
          </a:p>
        </p:txBody>
      </p:sp>
      <p:pic>
        <p:nvPicPr>
          <p:cNvPr id="7" name="Picture 7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578D9D65-A19F-4602-B6F0-043A7A4AF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607" y="1010560"/>
            <a:ext cx="4252823" cy="1932653"/>
          </a:xfrm>
          <a:prstGeom prst="rect">
            <a:avLst/>
          </a:prstGeom>
        </p:spPr>
      </p:pic>
      <p:pic>
        <p:nvPicPr>
          <p:cNvPr id="9" name="Picture 9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4EE5F946-BD93-4E74-AD2E-1BEDA665E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08" y="3252701"/>
            <a:ext cx="4454105" cy="29980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4DEFDB8-A42B-49EB-B304-036AFDEE04CF}"/>
                  </a:ext>
                </a:extLst>
              </p14:cNvPr>
              <p14:cNvContentPartPr/>
              <p14:nvPr/>
            </p14:nvContentPartPr>
            <p14:xfrm>
              <a:off x="4496304" y="3285178"/>
              <a:ext cx="3028950" cy="9525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4DEFDB8-A42B-49EB-B304-036AFDEE04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2293" y="3172233"/>
                <a:ext cx="3136612" cy="320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1A909AB-FA41-4CB9-A86C-6C90DA3B7A56}"/>
                  </a:ext>
                </a:extLst>
              </p14:cNvPr>
              <p14:cNvContentPartPr/>
              <p14:nvPr/>
            </p14:nvContentPartPr>
            <p14:xfrm>
              <a:off x="4466026" y="2149747"/>
              <a:ext cx="1828800" cy="28575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1A909AB-FA41-4CB9-A86C-6C90DA3B7A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12122" y="2049230"/>
                <a:ext cx="1936250" cy="229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5FCB1FD-9E13-4B3D-8FF9-D08161D56F48}"/>
                  </a:ext>
                </a:extLst>
              </p14:cNvPr>
              <p14:cNvContentPartPr/>
              <p14:nvPr/>
            </p14:nvContentPartPr>
            <p14:xfrm>
              <a:off x="4511443" y="1165708"/>
              <a:ext cx="3590925" cy="5715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5FCB1FD-9E13-4B3D-8FF9-D08161D56F4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57766" y="1064596"/>
                <a:ext cx="3698638" cy="2597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5874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43714D-3695-4769-93AC-7F8BBE8DEA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98666-B302-4D03-BD2C-93232E2D21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anchor="t"/>
          <a:lstStyle/>
          <a:p>
            <a:r>
              <a:rPr lang="en-GB"/>
              <a:t>Classification And Regression Tree</a:t>
            </a:r>
          </a:p>
          <a:p>
            <a:r>
              <a:rPr lang="en-GB"/>
              <a:t>Tree that represents choices and their results. </a:t>
            </a:r>
          </a:p>
          <a:p>
            <a:r>
              <a:rPr lang="en-GB"/>
              <a:t>Nodes are choices</a:t>
            </a:r>
          </a:p>
          <a:p>
            <a:r>
              <a:rPr lang="en-GB"/>
              <a:t>Edges are decisions</a:t>
            </a:r>
          </a:p>
          <a:p>
            <a:r>
              <a:rPr lang="en-GB"/>
              <a:t>Accuracy ~ </a:t>
            </a:r>
            <a:r>
              <a:rPr lang="en-GB" b="1"/>
              <a:t>59.1%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DF2831-CB0D-4906-BF61-8DFC674B9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/>
              <a:t>Supervised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924D93-3A17-41F9-9971-0C7F294BDA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Decision Trees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2ED838-EAFB-4B88-A236-F91B216E5D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anchor="t"/>
          <a:lstStyle/>
          <a:p>
            <a:r>
              <a:rPr lang="en-GB"/>
              <a:t>Output</a:t>
            </a:r>
          </a:p>
        </p:txBody>
      </p:sp>
      <p:pic>
        <p:nvPicPr>
          <p:cNvPr id="7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BA7416F3-B6B0-4E77-8699-3145C5064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79" y="1306376"/>
            <a:ext cx="3675647" cy="475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28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B18C38-1EEB-413A-ADE0-73CA9A57EBA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8BBB3-0B8A-4383-A30C-6B798F7AE1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447024"/>
            <a:ext cx="4242014" cy="4646869"/>
          </a:xfrm>
        </p:spPr>
        <p:txBody>
          <a:bodyPr vert="horz" anchor="t"/>
          <a:lstStyle/>
          <a:p>
            <a:r>
              <a:rPr lang="en-GB" dirty="0"/>
              <a:t>Predict values for continuous variables based on one or more predictor variables</a:t>
            </a:r>
          </a:p>
          <a:p>
            <a:r>
              <a:rPr lang="en-GB" dirty="0"/>
              <a:t>Plots are made from the residuals</a:t>
            </a:r>
          </a:p>
          <a:p>
            <a:r>
              <a:rPr lang="en-GB" dirty="0"/>
              <a:t>Accuracy ~ </a:t>
            </a:r>
            <a:r>
              <a:rPr lang="en-GB" b="1" dirty="0"/>
              <a:t>96.5%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614A35-007E-45D0-A119-DB4FF10C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/>
              <a:t>Supervised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5F22C9-3E16-475B-B4DC-1FCC54AB8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Linear Regression</a:t>
            </a:r>
          </a:p>
        </p:txBody>
      </p:sp>
      <p:pic>
        <p:nvPicPr>
          <p:cNvPr id="7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8B48109E-587B-4495-AD15-DD6DEC5F2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565" y="2042948"/>
            <a:ext cx="4248462" cy="285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06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C9330A-10DF-4A11-BE63-5DD4FACD34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3FAF8-CFBC-47C8-AC05-C0BE0A4EB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anchor="t"/>
          <a:lstStyle/>
          <a:p>
            <a:r>
              <a:rPr lang="en-GB"/>
              <a:t>SVM is a discriminative classifier that takes labelled training data and constructs a hyperplane to categorize new examples.</a:t>
            </a:r>
          </a:p>
          <a:p>
            <a:r>
              <a:rPr lang="en-GB"/>
              <a:t>It looks at the interaction between future points.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DDA1B3-5B01-4D88-AF0A-741BBDF0F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/>
              <a:t>Supervised Learning</a:t>
            </a:r>
            <a:endParaRPr lang="en-GB" b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58FC93-5F29-4CD2-840A-999F29D427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Support Vector Machines (SVM)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838018-5F8A-4240-9C14-FA41E2A61B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anchor="t"/>
          <a:lstStyle/>
          <a:p>
            <a:r>
              <a:rPr lang="en-GB" dirty="0"/>
              <a:t>The idea behind SVM is to optimize the decision boundary that separate classes for prediction</a:t>
            </a:r>
            <a:endParaRPr lang="en-US" dirty="0"/>
          </a:p>
          <a:p>
            <a:r>
              <a:rPr lang="en-GB" dirty="0"/>
              <a:t>Accuracy ~ </a:t>
            </a:r>
            <a:r>
              <a:rPr lang="en-GB" b="1" dirty="0"/>
              <a:t>52%</a:t>
            </a:r>
            <a:endParaRPr lang="en-US" b="1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6FE25-40D3-4203-8AFC-05AFEA1CB9C5}"/>
              </a:ext>
            </a:extLst>
          </p:cNvPr>
          <p:cNvSpPr txBox="1"/>
          <p:nvPr/>
        </p:nvSpPr>
        <p:spPr>
          <a:xfrm>
            <a:off x="4149306" y="36604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1F1F1F"/>
              </a:solidFill>
              <a:latin typeface="Open Sans"/>
            </a:endParaRPr>
          </a:p>
        </p:txBody>
      </p:sp>
      <p:pic>
        <p:nvPicPr>
          <p:cNvPr id="15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150CB0-0538-4F18-87AD-138874DEE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8" y="3429605"/>
            <a:ext cx="8695425" cy="28886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A59DA2-3367-49FE-909D-DEF37A569224}"/>
              </a:ext>
            </a:extLst>
          </p:cNvPr>
          <p:cNvSpPr txBox="1"/>
          <p:nvPr/>
        </p:nvSpPr>
        <p:spPr>
          <a:xfrm>
            <a:off x="3200400" y="3200400"/>
            <a:ext cx="3922143" cy="369332"/>
          </a:xfrm>
          <a:prstGeom prst="rect">
            <a:avLst/>
          </a:prstGeom>
          <a:solidFill>
            <a:srgbClr val="DF7023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Code Snippet for EDA of Sample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0702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C1936-2B90-4631-9A06-745F37A6395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0BC09-CA7C-4353-99DA-490A14B496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anchor="t"/>
          <a:lstStyle/>
          <a:p>
            <a:r>
              <a:rPr lang="en-GB" dirty="0"/>
              <a:t>Stimulate the </a:t>
            </a:r>
            <a:r>
              <a:rPr lang="en-GB"/>
              <a:t>behaviour</a:t>
            </a:r>
            <a:r>
              <a:rPr lang="en-GB" dirty="0"/>
              <a:t> of biological system composed of neurons</a:t>
            </a:r>
          </a:p>
          <a:p>
            <a:r>
              <a:rPr lang="en-GB" dirty="0"/>
              <a:t>Inspired by animal's central nervous system</a:t>
            </a:r>
          </a:p>
          <a:p>
            <a:r>
              <a:rPr lang="en-GB" dirty="0"/>
              <a:t>Accuracy ~ </a:t>
            </a:r>
            <a:r>
              <a:rPr lang="en-GB" b="1" dirty="0"/>
              <a:t>50%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222167-26B2-4CEF-9D36-7D2D2E04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/>
              <a:t>Supervised Learning</a:t>
            </a:r>
            <a:endParaRPr lang="en-GB" b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566F7-594B-4149-AE80-ECACDD168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Artificial Neural Net</a:t>
            </a:r>
          </a:p>
        </p:txBody>
      </p:sp>
      <p:pic>
        <p:nvPicPr>
          <p:cNvPr id="7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F0DA49DA-1C76-4087-B668-A745A2EFC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599" y="2062668"/>
            <a:ext cx="4735640" cy="330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87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3AB24-B589-4C9A-AAD1-10165C49807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CA9E4-BF74-4500-82A4-397159FDCC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666219"/>
            <a:ext cx="4242014" cy="4384542"/>
          </a:xfrm>
        </p:spPr>
        <p:txBody>
          <a:bodyPr vert="horz" anchor="t"/>
          <a:lstStyle/>
          <a:p>
            <a:r>
              <a:rPr lang="en-GB"/>
              <a:t>It improves on bagging because it decorrelates the trees with the introduction of splitting on a random subset of features.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AC8AFA-6C25-468A-AFF4-DE34DF4C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/>
              <a:t>Supervised Learning</a:t>
            </a:r>
            <a:endParaRPr lang="en-GB" b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57647-A6E4-4605-A850-4DB6AF5212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Random Forest Feature Importance graph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BFF6A7-9138-4CC0-8466-7783C7447E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anchor="t"/>
          <a:lstStyle/>
          <a:p>
            <a:r>
              <a:rPr lang="en-GB" dirty="0"/>
              <a:t>"RANDOM" because each tree is only trained on a random subset of samples drawn from the training set.         Accuracy ~ </a:t>
            </a:r>
            <a:r>
              <a:rPr lang="en-GB" b="1" dirty="0"/>
              <a:t>99%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5B2C43D-5B4D-4775-BD49-ADC96253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6" y="2757312"/>
            <a:ext cx="8479764" cy="329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74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DCC59-0702-4798-A2ED-9D3C78FDF6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0FD41-13B7-4A5E-ACC2-010EFCEE7B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anchor="t"/>
          <a:lstStyle/>
          <a:p>
            <a:r>
              <a:rPr lang="en-GB"/>
              <a:t>It works by splitting the sample based on the field that provides the maximum information game. </a:t>
            </a:r>
          </a:p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42F6DC-188C-4A89-92D8-9A1B0B5F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/>
              <a:t>Supervised Learning</a:t>
            </a:r>
            <a:endParaRPr lang="en-GB" b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0FE5E-9E1E-461E-B971-4EBCFD0312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13" y="1020480"/>
            <a:ext cx="8691562" cy="408060"/>
          </a:xfrm>
        </p:spPr>
        <p:txBody>
          <a:bodyPr/>
          <a:lstStyle/>
          <a:p>
            <a:r>
              <a:rPr lang="en-GB"/>
              <a:t>C5.0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36EE4F-8712-4447-8E2D-94E78A9264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anchor="t"/>
          <a:lstStyle/>
          <a:p>
            <a:r>
              <a:rPr lang="en-GB" dirty="0"/>
              <a:t>C5.0 gives a binary tree or multi branch tree. Accuracy ~ </a:t>
            </a:r>
            <a:r>
              <a:rPr lang="en-GB" b="1" dirty="0"/>
              <a:t>63.25%</a:t>
            </a:r>
          </a:p>
        </p:txBody>
      </p:sp>
      <p:pic>
        <p:nvPicPr>
          <p:cNvPr id="7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1F8A39A-3639-4741-A8CE-3D76BCB15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2495484"/>
            <a:ext cx="8609162" cy="379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16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E89FD-7A82-405B-9936-CE218B0AF0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489416"/>
            <a:ext cx="8691562" cy="4604477"/>
          </a:xfrm>
        </p:spPr>
        <p:txBody>
          <a:bodyPr vert="horz" anchor="t"/>
          <a:lstStyle/>
          <a:p>
            <a:pPr algn="just">
              <a:buFont typeface="Wingdings" panose="020B0604020202020204" pitchFamily="34" charset="0"/>
              <a:buChar char="Ø"/>
            </a:pPr>
            <a:r>
              <a:rPr lang="en-US"/>
              <a:t>Gradual loss of employees over time</a:t>
            </a:r>
          </a:p>
          <a:p>
            <a:pPr algn="just">
              <a:buFont typeface="Wingdings"/>
              <a:buChar char="Ø"/>
            </a:pPr>
            <a:r>
              <a:rPr lang="en-US"/>
              <a:t>Leads to high cost for an organization </a:t>
            </a:r>
          </a:p>
          <a:p>
            <a:pPr algn="just">
              <a:buFont typeface="Wingdings"/>
              <a:buChar char="Ø"/>
            </a:pPr>
            <a:r>
              <a:rPr lang="en-US"/>
              <a:t>Common expenses of losing employees and replacing them</a:t>
            </a:r>
          </a:p>
          <a:p>
            <a:pPr lvl="1" algn="just">
              <a:buFont typeface="Wingdings"/>
              <a:buChar char="ü"/>
            </a:pPr>
            <a:r>
              <a:rPr lang="en-US"/>
              <a:t>Job postings </a:t>
            </a:r>
          </a:p>
          <a:p>
            <a:pPr lvl="1" algn="just">
              <a:buFont typeface="Wingdings"/>
              <a:buChar char="ü"/>
            </a:pPr>
            <a:r>
              <a:rPr lang="en-US"/>
              <a:t>Hiring process</a:t>
            </a:r>
          </a:p>
          <a:p>
            <a:pPr lvl="1" algn="just">
              <a:buFont typeface="Wingdings"/>
              <a:buChar char="ü"/>
            </a:pPr>
            <a:r>
              <a:rPr lang="en-US"/>
              <a:t>Paperwork, and </a:t>
            </a:r>
          </a:p>
          <a:p>
            <a:pPr lvl="1" algn="just">
              <a:buFont typeface="Wingdings"/>
              <a:buChar char="ü"/>
            </a:pPr>
            <a:r>
              <a:rPr lang="en-US"/>
              <a:t>New hire training</a:t>
            </a:r>
          </a:p>
          <a:p>
            <a:pPr algn="just">
              <a:buFont typeface="Wingdings"/>
              <a:buChar char="Ø"/>
            </a:pPr>
            <a:r>
              <a:rPr lang="en-US"/>
              <a:t>Additionally, regular employee turnover prohibits your organization from increasing its collective knowledge base &amp;experience over time. </a:t>
            </a:r>
          </a:p>
          <a:p>
            <a:pPr algn="just">
              <a:buFont typeface="Wingdings"/>
              <a:buChar char="Ø"/>
            </a:pPr>
            <a:r>
              <a:rPr lang="en-US"/>
              <a:t>Customers often prefer to interact with familiar people. </a:t>
            </a:r>
          </a:p>
          <a:p>
            <a:pPr algn="just">
              <a:buFont typeface="Wingdings"/>
              <a:buChar char="Ø"/>
            </a:pPr>
            <a:r>
              <a:rPr lang="en-US"/>
              <a:t>Errors and issues are more likely if you constantly have new workers.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37338B-AB60-44FB-BE14-49D88189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0"/>
              <a:t>Overview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A5B6E-A402-44D3-8486-A62D207E36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What is Attrition?</a:t>
            </a:r>
          </a:p>
        </p:txBody>
      </p:sp>
    </p:spTree>
    <p:extLst>
      <p:ext uri="{BB962C8B-B14F-4D97-AF65-F5344CB8AC3E}">
        <p14:creationId xmlns:p14="http://schemas.microsoft.com/office/powerpoint/2010/main" val="655341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2351E-B831-46BA-811A-064E4EF15C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anchor="t"/>
          <a:lstStyle/>
          <a:p>
            <a:r>
              <a:rPr lang="en-GB"/>
              <a:t>Concept of pattern detection</a:t>
            </a:r>
          </a:p>
          <a:p>
            <a:r>
              <a:rPr lang="en-GB"/>
              <a:t>Mine the data for rules, detect patterns, summarize &amp; group the data points</a:t>
            </a:r>
          </a:p>
          <a:p>
            <a:r>
              <a:rPr lang="en-GB"/>
              <a:t>Trained with unlabelled data</a:t>
            </a:r>
          </a:p>
          <a:p>
            <a:r>
              <a:rPr lang="en-GB"/>
              <a:t>Descriptive model</a:t>
            </a:r>
          </a:p>
          <a:p>
            <a:r>
              <a:rPr lang="en-GB"/>
              <a:t>Deals with Clustering &amp; Association rule learning</a:t>
            </a:r>
          </a:p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D23885-131E-4DE8-B142-FAAD400CE10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56A15F-1F5B-4009-A883-C3A74B4AC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/>
              <a:t>Unsupervised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33D39-0DF4-4538-9717-576031B7DC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1571477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8D2A2-C65B-4BC7-A9C8-9EA0C4C7345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C9FEC-4F85-4028-BFA3-F16BDF277C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anchor="t"/>
          <a:lstStyle/>
          <a:p>
            <a:r>
              <a:rPr lang="en-GB"/>
              <a:t>H-clustering has advantage that any valid measure of distance can be used.</a:t>
            </a:r>
          </a:p>
          <a:p>
            <a:r>
              <a:rPr lang="en-GB"/>
              <a:t>It uses a powerful technique to build tree structures from data similarity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C30A9D-939A-47E7-BCFD-B1340E4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/>
              <a:t>Unsupervised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65412-7BE7-4005-9DFC-C7F7403E9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h-clustering Dendrogram</a:t>
            </a:r>
            <a:r>
              <a:rPr lang="en-GB" dirty="0"/>
              <a:t> for cut = 3 obtaining 3 clusters of our dataset 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AC56F6-9E1C-4427-9604-49DD0BCDAC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anchor="t"/>
          <a:lstStyle/>
          <a:p>
            <a:r>
              <a:rPr lang="en-GB" dirty="0"/>
              <a:t>It only uses matrix of distances which implies that the observation themselves are not required.</a:t>
            </a:r>
          </a:p>
          <a:p>
            <a:r>
              <a:rPr lang="en-GB" dirty="0"/>
              <a:t>Accuracy ~ </a:t>
            </a:r>
            <a:r>
              <a:rPr lang="en-GB" b="1" dirty="0"/>
              <a:t>56%</a:t>
            </a:r>
          </a:p>
        </p:txBody>
      </p:sp>
      <p:pic>
        <p:nvPicPr>
          <p:cNvPr id="7" name="Picture 7" descr="A close up of many colors&#10;&#10;Description generated with high confidence">
            <a:extLst>
              <a:ext uri="{FF2B5EF4-FFF2-40B4-BE49-F238E27FC236}">
                <a16:creationId xmlns:a16="http://schemas.microsoft.com/office/drawing/2014/main" id="{00D06308-16E3-4462-BA23-4C6F9D61D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5" y="3314910"/>
            <a:ext cx="8695425" cy="278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74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A4FFC7-D29B-49E0-BE2F-1CF3CB0B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CCA46-9FC5-4028-B397-FD790BDD0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anchor="t"/>
          <a:lstStyle/>
          <a:p>
            <a:r>
              <a:rPr lang="en-GB"/>
              <a:t>Used when you have unlabelled data. It becomes a great solution for pre-clustering, reducing the space into disjoint smaller sub-spaces where other clustering algorithms can be applied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2944DD-2E44-40B5-92C6-8C4E29D3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/>
              <a:t>Unsupervised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A66E77-1A29-4314-A5BC-B9F8ACFFA8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k-means</a:t>
            </a:r>
            <a:r>
              <a:rPr lang="en-GB" dirty="0"/>
              <a:t> cluster plot for k=7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F84D6F-84EA-465F-9301-D1F9F0B843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anchor="t"/>
          <a:lstStyle/>
          <a:p>
            <a:r>
              <a:rPr lang="en-GB" dirty="0"/>
              <a:t>K identifies the number of centroids and then allocates every data point to the nearest cluster.</a:t>
            </a:r>
          </a:p>
          <a:p>
            <a:r>
              <a:rPr lang="en-GB" dirty="0"/>
              <a:t>Accuracy </a:t>
            </a:r>
            <a:r>
              <a:rPr lang="en-GB" b="1" dirty="0"/>
              <a:t>48%</a:t>
            </a:r>
          </a:p>
        </p:txBody>
      </p:sp>
      <p:pic>
        <p:nvPicPr>
          <p:cNvPr id="7" name="Picture 7" descr="A picture containing rain&#10;&#10;Description generated with very high confidence">
            <a:extLst>
              <a:ext uri="{FF2B5EF4-FFF2-40B4-BE49-F238E27FC236}">
                <a16:creationId xmlns:a16="http://schemas.microsoft.com/office/drawing/2014/main" id="{104C36FE-CCC5-4CC5-AD74-7C227BF84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5" y="2964746"/>
            <a:ext cx="8925462" cy="34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2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B67651-BA86-49F3-B660-CD34851EC9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409548"/>
            <a:ext cx="8691562" cy="4684346"/>
          </a:xfrm>
        </p:spPr>
        <p:txBody>
          <a:bodyPr vert="horz" anchor="t"/>
          <a:lstStyle/>
          <a:p>
            <a:pPr algn="just"/>
            <a:r>
              <a:rPr lang="en-GB" sz="1400"/>
              <a:t>Most of all we found factors which are most important to employees and if they are not fulfilled, it might lead </a:t>
            </a:r>
            <a:endParaRPr lang="en-GB"/>
          </a:p>
          <a:p>
            <a:pPr algn="just"/>
            <a:r>
              <a:rPr lang="en-GB" sz="1400"/>
              <a:t>to Attrition.</a:t>
            </a:r>
            <a:endParaRPr lang="en-GB"/>
          </a:p>
          <a:p>
            <a:pPr algn="just"/>
            <a:r>
              <a:rPr lang="en-GB" sz="1400"/>
              <a:t>Based on the predictions, the company must be able to figure out the affecting factors and correct them to </a:t>
            </a:r>
            <a:endParaRPr lang="en-GB" sz="1400" dirty="0"/>
          </a:p>
          <a:p>
            <a:pPr algn="just"/>
            <a:r>
              <a:rPr lang="en-GB" sz="1400"/>
              <a:t>Control attrition.</a:t>
            </a:r>
            <a:endParaRPr lang="en-GB" sz="1400" dirty="0"/>
          </a:p>
          <a:p>
            <a:pPr algn="just"/>
            <a:endParaRPr lang="en-GB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3DC032-E038-4112-8FC1-01A5167B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dirty="0"/>
              <a:t>Recommendations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CC552A-4022-4159-856C-AEAF1D5106E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0AFF54-FA70-4214-B8A6-B73C95F98B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Based on predictions &amp; visualizations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46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62B877-C90E-41CA-890B-B778AFCCBC8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64A66-830C-4023-9E3A-0A778FCE19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091125"/>
            <a:ext cx="4242014" cy="5002768"/>
          </a:xfrm>
        </p:spPr>
        <p:txBody>
          <a:bodyPr vert="horz" anchor="t"/>
          <a:lstStyle/>
          <a:p>
            <a:r>
              <a:rPr lang="en-GB" b="1"/>
              <a:t>Conclusion </a:t>
            </a:r>
          </a:p>
          <a:p>
            <a:r>
              <a:rPr lang="en-GB"/>
              <a:t>Machine learning models are as good as the data you feed, and more data would strengthen the model.</a:t>
            </a:r>
          </a:p>
          <a:p>
            <a:r>
              <a:rPr lang="en-GB"/>
              <a:t>While some level of attrition is inevitable it should be kept at the minimum possible level using above solution.</a:t>
            </a:r>
          </a:p>
          <a:p>
            <a:r>
              <a:rPr lang="en-GB"/>
              <a:t>Based the most important features to the least important features we can identify what are the main causes for attrition. </a:t>
            </a:r>
          </a:p>
          <a:p>
            <a:r>
              <a:rPr lang="en-GB"/>
              <a:t>It helps to understand the key variable that influence the turnover.</a:t>
            </a:r>
          </a:p>
          <a:p>
            <a:r>
              <a:rPr lang="en-GB"/>
              <a:t>We have considered every selective group of features to identify what works best for our dataset and analysed our model solution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5243B8-5F82-470F-96DE-3A616893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/>
              <a:t>Conclusion &amp; Future 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37BA22-3A29-4D35-8AE4-192E94BB93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7391" y="1091125"/>
            <a:ext cx="4242014" cy="5002768"/>
          </a:xfrm>
        </p:spPr>
        <p:txBody>
          <a:bodyPr vert="horz" anchor="t"/>
          <a:lstStyle/>
          <a:p>
            <a:r>
              <a:rPr lang="en-GB" b="1"/>
              <a:t>Future Work </a:t>
            </a:r>
            <a:endParaRPr lang="en-GB"/>
          </a:p>
          <a:p>
            <a:r>
              <a:rPr lang="en-GB"/>
              <a:t>New machine learning techniques can be applied to business application and especially predictive analytics.</a:t>
            </a:r>
          </a:p>
          <a:p>
            <a:r>
              <a:rPr lang="en-GB"/>
              <a:t>In this case we can use H2O/LIME to develop and explain sophisticated models that very accurately detect employees that are at risk of turnover.</a:t>
            </a:r>
          </a:p>
          <a:p>
            <a:r>
              <a:rPr lang="en-GB"/>
              <a:t>Or advanced machine learning models and selective features can help improve our predictive analysis. Using ensemble model to breakdown complex structure into critical features that most related to attrition</a:t>
            </a:r>
          </a:p>
        </p:txBody>
      </p:sp>
    </p:spTree>
    <p:extLst>
      <p:ext uri="{BB962C8B-B14F-4D97-AF65-F5344CB8AC3E}">
        <p14:creationId xmlns:p14="http://schemas.microsoft.com/office/powerpoint/2010/main" val="1921099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240437" y="5334627"/>
            <a:ext cx="6756815" cy="1367093"/>
          </a:xfrm>
        </p:spPr>
        <p:txBody>
          <a:bodyPr/>
          <a:lstStyle/>
          <a:p>
            <a:r>
              <a:rPr lang="en-US" dirty="0"/>
              <a:t>GitHub Repository: </a:t>
            </a:r>
          </a:p>
          <a:p>
            <a:r>
              <a:rPr lang="en-US" dirty="0">
                <a:hlinkClick r:id="rId2"/>
              </a:rPr>
              <a:t>https://github.com/vaishnavimecit/CS513Spring20_DataMiners</a:t>
            </a:r>
            <a:endParaRPr lang="en-US" dirty="0"/>
          </a:p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2976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1177C-87F2-410F-A6C5-6FF8D8C228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anchor="t"/>
          <a:lstStyle/>
          <a:p>
            <a:pPr marL="285750" indent="-285750" algn="just">
              <a:buFont typeface="Wingdings"/>
              <a:buChar char="q"/>
            </a:pPr>
            <a:r>
              <a:rPr lang="en-US"/>
              <a:t>To show that companies can recognize the employees that are going to quit</a:t>
            </a:r>
          </a:p>
          <a:p>
            <a:pPr marL="285750" indent="-285750" algn="just">
              <a:buFont typeface="Wingdings"/>
              <a:buChar char="q"/>
            </a:pPr>
            <a:r>
              <a:rPr lang="en-US"/>
              <a:t>Help the company to make them stay</a:t>
            </a:r>
            <a:endParaRPr lang="en-GB"/>
          </a:p>
          <a:p>
            <a:pPr marL="285750" indent="-285750" algn="just">
              <a:buFont typeface="Wingdings"/>
              <a:buChar char="q"/>
            </a:pPr>
            <a:r>
              <a:rPr lang="en-US"/>
              <a:t>Provide factors to the company with which they can improve the employees' satisfaction</a:t>
            </a:r>
          </a:p>
          <a:p>
            <a:pPr algn="just"/>
            <a:endParaRPr lang="en-US"/>
          </a:p>
          <a:p>
            <a:pPr algn="just"/>
            <a:endParaRPr lang="en-US"/>
          </a:p>
          <a:p>
            <a:pPr marL="285750" indent="-285750" algn="just">
              <a:buFont typeface="Wingdings"/>
              <a:buChar char="q"/>
            </a:pPr>
            <a:endParaRPr lang="en-US"/>
          </a:p>
          <a:p>
            <a:pPr marL="285750" indent="-285750" algn="just">
              <a:buFont typeface="Wingdings"/>
              <a:buChar char="q"/>
            </a:pPr>
            <a:endParaRPr lang="en-US"/>
          </a:p>
          <a:p>
            <a:pPr marL="285750" indent="-285750" algn="just">
              <a:buFont typeface="Wingdings"/>
              <a:buChar char="q"/>
            </a:pPr>
            <a:endParaRPr lang="en-US"/>
          </a:p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7761BB-ACC3-4CD8-B90D-E8EA3A11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0"/>
              <a:t>Problem description</a:t>
            </a:r>
            <a:endParaRPr lang="en-GB" b="0"/>
          </a:p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9E5E9A-B447-4664-9852-00ECE873097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FD304-1059-4FF6-9866-8F1A831574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68837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50119A-CE7D-4702-8FC7-989CB09B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555486"/>
            <a:ext cx="8691562" cy="4626331"/>
          </a:xfrm>
        </p:spPr>
        <p:txBody>
          <a:bodyPr vert="horz" anchor="t"/>
          <a:lstStyle/>
          <a:p>
            <a:pPr marL="285750" indent="-285750" algn="just">
              <a:buFont typeface="Wingdings"/>
              <a:buChar char="v"/>
            </a:pPr>
            <a:r>
              <a:rPr lang="en-US"/>
              <a:t>Predict how many people from the company would quit - Status</a:t>
            </a:r>
            <a:endParaRPr lang="en-GB"/>
          </a:p>
          <a:p>
            <a:pPr marL="285750" indent="-285750" algn="just">
              <a:buFont typeface="Wingdings"/>
              <a:buChar char="v"/>
            </a:pPr>
            <a:r>
              <a:rPr lang="en-US"/>
              <a:t>Factors considered </a:t>
            </a:r>
            <a:endParaRPr lang="en-GB"/>
          </a:p>
          <a:p>
            <a:pPr marL="1028700" lvl="1" indent="-285750" algn="just">
              <a:buFont typeface="Wingdings,Sans-Serif"/>
              <a:buChar char="ü"/>
            </a:pPr>
            <a:r>
              <a:rPr lang="en-US"/>
              <a:t>Annual Rate</a:t>
            </a:r>
          </a:p>
          <a:p>
            <a:pPr marL="1028700" lvl="1" indent="-285750" algn="just">
              <a:buFont typeface="Wingdings,Sans-Serif"/>
              <a:buChar char="ü"/>
            </a:pPr>
            <a:r>
              <a:rPr lang="en-US"/>
              <a:t>Hourly Rate</a:t>
            </a:r>
          </a:p>
          <a:p>
            <a:pPr marL="1028700" lvl="1" indent="-285750" algn="just">
              <a:buFont typeface="Wingdings,Sans-Serif"/>
              <a:buChar char="ü"/>
            </a:pPr>
            <a:r>
              <a:rPr lang="en-US"/>
              <a:t>Job code</a:t>
            </a:r>
          </a:p>
          <a:p>
            <a:pPr marL="1028700" lvl="1" indent="-285750" algn="just">
              <a:buFont typeface="Wingdings,Sans-Serif"/>
              <a:buChar char="ü"/>
            </a:pPr>
            <a:r>
              <a:rPr lang="en-US"/>
              <a:t>Job satisfaction score</a:t>
            </a:r>
          </a:p>
          <a:p>
            <a:pPr marL="1028700" lvl="1" indent="-285750" algn="just">
              <a:buFont typeface="Wingdings,Sans-Serif"/>
              <a:buChar char="ü"/>
            </a:pPr>
            <a:r>
              <a:rPr lang="en-US"/>
              <a:t>Age</a:t>
            </a:r>
            <a:endParaRPr lang="en-GB"/>
          </a:p>
          <a:p>
            <a:pPr marL="1028700" lvl="1" indent="-285750" algn="just">
              <a:buFont typeface="Wingdings,Sans-Serif"/>
              <a:buChar char="ü"/>
            </a:pPr>
            <a:r>
              <a:rPr lang="en-US"/>
              <a:t>Performance rating</a:t>
            </a:r>
          </a:p>
          <a:p>
            <a:pPr marL="285750" indent="-285750" algn="just">
              <a:buFont typeface="Wingdings"/>
              <a:buChar char="v"/>
            </a:pPr>
            <a:r>
              <a:rPr lang="en-US"/>
              <a:t>Performed data preparation, data analysis &amp; data modelling. </a:t>
            </a:r>
          </a:p>
          <a:p>
            <a:pPr marL="285750" indent="-285750" algn="just">
              <a:buFont typeface="Wingdings"/>
              <a:buChar char="v"/>
            </a:pPr>
            <a:r>
              <a:rPr lang="en-US"/>
              <a:t>Developed machine learning models to predict the attrition. </a:t>
            </a:r>
          </a:p>
          <a:p>
            <a:pPr marL="285750" indent="-285750" algn="just">
              <a:buFont typeface="Wingdings,Sans-Serif"/>
              <a:buChar char="v"/>
            </a:pPr>
            <a:r>
              <a:rPr lang="en-US"/>
              <a:t>Only 56.12% of total employees are active in the original dataset.</a:t>
            </a:r>
          </a:p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9AB324-0CC1-433C-BBFF-D0EC7CC6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0"/>
              <a:t>Problem description</a:t>
            </a:r>
            <a:endParaRPr lang="en-GB" b="0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BE1E3-B426-4AA4-994B-ED3085504DF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3FDEC-66CE-4AB1-BAF2-C831B4D6E1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36337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E54A2-E791-4A63-A6A0-CD507C7CBA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7ABD0-CD7B-47F8-A5C8-D9FE73B3BE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F0F573-0820-4E67-95AB-D63F44368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/>
              <a:t>Analysis of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CD5AC-221E-445E-9AF8-6E734B8FC5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Uni Variant Analysis – Bar Graph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DEFE7B-6938-4BBB-A62C-20B3A26A4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anchor="t"/>
          <a:lstStyle/>
          <a:p>
            <a:r>
              <a:rPr lang="en-GB"/>
              <a:t>Depicts the status of employees from the Original dataset</a:t>
            </a:r>
          </a:p>
          <a:p>
            <a:pPr lvl="1"/>
            <a:endParaRPr lang="en-GB" b="1"/>
          </a:p>
          <a:p>
            <a:pPr lvl="1"/>
            <a:r>
              <a:rPr lang="en-GB" b="1"/>
              <a:t>Active – 5394 / 9612 = 56.12%</a:t>
            </a:r>
            <a:endParaRPr lang="en-GB"/>
          </a:p>
          <a:p>
            <a:pPr lvl="1"/>
            <a:r>
              <a:rPr lang="en-GB" b="1"/>
              <a:t>Terminated = 4218 / 9612 = 43.88%</a:t>
            </a:r>
          </a:p>
        </p:txBody>
      </p:sp>
      <p:pic>
        <p:nvPicPr>
          <p:cNvPr id="8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6B7418-8838-4BB6-97D3-D89BF8382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634558"/>
            <a:ext cx="4245470" cy="44598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F68D2BA7-D8FD-4681-B6AE-CF43ECEE2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647" b="20587"/>
          <a:stretch/>
        </p:blipFill>
        <p:spPr>
          <a:xfrm>
            <a:off x="7610865" y="2060708"/>
            <a:ext cx="1025073" cy="55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58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27013" y="1511525"/>
            <a:ext cx="8625362" cy="4582369"/>
          </a:xfrm>
        </p:spPr>
        <p:txBody>
          <a:bodyPr vert="horz" anchor="t"/>
          <a:lstStyle/>
          <a:p>
            <a:pPr marL="285750" indent="-285750">
              <a:buFont typeface="Arial"/>
              <a:buChar char="•"/>
            </a:pPr>
            <a:r>
              <a:rPr lang="en-US"/>
              <a:t>Depicts correlation between various </a:t>
            </a:r>
            <a:endParaRPr lang="en-US" b="1"/>
          </a:p>
          <a:p>
            <a:r>
              <a:rPr lang="en-US"/>
              <a:t>factors considered. </a:t>
            </a:r>
          </a:p>
          <a:p>
            <a:r>
              <a:rPr lang="en-US"/>
              <a:t> &gt; Annual rate &amp; Hourly Rate</a:t>
            </a:r>
          </a:p>
          <a:p>
            <a:r>
              <a:rPr lang="en-US"/>
              <a:t> &gt; Job Satisfaction &amp; Age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The above factors correlates more with </a:t>
            </a:r>
          </a:p>
          <a:p>
            <a:r>
              <a:rPr lang="en-US"/>
              <a:t>each other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Analysis of Dataset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F725F7-8572-45F3-93B5-C83276C80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Multi Variant Analysis - Correlation </a:t>
            </a:r>
            <a:endParaRPr lang="en-GB"/>
          </a:p>
          <a:p>
            <a:endParaRPr lang="en-GB"/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6E81921-362B-4204-A052-56845023A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961" y="1508186"/>
            <a:ext cx="4230204" cy="45899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15519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0071C4-87B0-4D8E-BB5C-8968319790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4EFC7-0ACE-4071-9455-1B01984AFB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12109"/>
            <a:ext cx="8691562" cy="5181654"/>
          </a:xfrm>
        </p:spPr>
        <p:txBody>
          <a:bodyPr vert="horz" anchor="t"/>
          <a:lstStyle/>
          <a:p>
            <a:r>
              <a:rPr lang="en-US" b="1" dirty="0"/>
              <a:t>Supervised Learning Techniques</a:t>
            </a:r>
          </a:p>
          <a:p>
            <a:pPr marL="342900" indent="-342900">
              <a:buAutoNum type="arabicPeriod"/>
            </a:pPr>
            <a:r>
              <a:rPr lang="en-US" dirty="0"/>
              <a:t>a) kNN - Eman</a:t>
            </a:r>
          </a:p>
          <a:p>
            <a:pPr marL="342900" indent="-342900">
              <a:buAutoNum type="arabicPeriod"/>
            </a:pPr>
            <a:r>
              <a:rPr lang="en-US" dirty="0"/>
              <a:t>b) kkNN - Vaishnavi</a:t>
            </a:r>
          </a:p>
          <a:p>
            <a:pPr marL="342900" indent="-342900">
              <a:buAutoNum type="arabicPeriod"/>
            </a:pPr>
            <a:r>
              <a:rPr lang="en-US" dirty="0"/>
              <a:t>Naïve Bayes - Dishti</a:t>
            </a:r>
          </a:p>
          <a:p>
            <a:pPr marL="342900" indent="-342900">
              <a:buAutoNum type="arabicPeriod"/>
            </a:pPr>
            <a:r>
              <a:rPr lang="en-US" dirty="0"/>
              <a:t>Decision Tree - Eman</a:t>
            </a:r>
          </a:p>
          <a:p>
            <a:pPr marL="342900" indent="-342900">
              <a:buAutoNum type="arabicPeriod"/>
            </a:pPr>
            <a:r>
              <a:rPr lang="en-US" dirty="0"/>
              <a:t>Linear Regression - Vaishnavi</a:t>
            </a:r>
          </a:p>
          <a:p>
            <a:pPr marL="342900" indent="-342900">
              <a:buAutoNum type="arabicPeriod"/>
            </a:pPr>
            <a:r>
              <a:rPr lang="en-US" dirty="0"/>
              <a:t>SVM - Dyuti</a:t>
            </a:r>
          </a:p>
          <a:p>
            <a:pPr marL="342900" indent="-342900">
              <a:buAutoNum type="arabicPeriod"/>
            </a:pPr>
            <a:r>
              <a:rPr lang="en-US" dirty="0"/>
              <a:t>ANN – Eman &amp; Vaishnavi</a:t>
            </a:r>
          </a:p>
          <a:p>
            <a:pPr marL="342900" indent="-342900">
              <a:buAutoNum type="arabicPeriod"/>
            </a:pPr>
            <a:r>
              <a:rPr lang="en-US" dirty="0"/>
              <a:t>Random Forest - Dishti</a:t>
            </a:r>
          </a:p>
          <a:p>
            <a:pPr marL="342900" indent="-342900">
              <a:buAutoNum type="arabicPeriod"/>
            </a:pPr>
            <a:r>
              <a:rPr lang="en-US" dirty="0"/>
              <a:t>C5_0 - Dishti</a:t>
            </a:r>
          </a:p>
          <a:p>
            <a:r>
              <a:rPr lang="en-US" b="1" dirty="0"/>
              <a:t>Unsupervised Learning Techniques 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K-means - Dyuti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H-clustering - Dyuti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10135E-306E-4021-9CCD-46E5F0AD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Approaches / Techniques Used</a:t>
            </a:r>
          </a:p>
        </p:txBody>
      </p:sp>
    </p:spTree>
    <p:extLst>
      <p:ext uri="{BB962C8B-B14F-4D97-AF65-F5344CB8AC3E}">
        <p14:creationId xmlns:p14="http://schemas.microsoft.com/office/powerpoint/2010/main" val="3486261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968C9-B12E-474C-BF23-CD73894C8F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253401"/>
            <a:ext cx="8691562" cy="4840492"/>
          </a:xfrm>
        </p:spPr>
        <p:txBody>
          <a:bodyPr vert="horz" anchor="t"/>
          <a:lstStyle/>
          <a:p>
            <a:r>
              <a:rPr lang="en-GB"/>
              <a:t>Read the data set</a:t>
            </a:r>
          </a:p>
          <a:p>
            <a:r>
              <a:rPr lang="en-GB"/>
              <a:t>Analysed the data for null values</a:t>
            </a:r>
          </a:p>
          <a:p>
            <a:r>
              <a:rPr lang="en-GB"/>
              <a:t>Converted data based on the algorithm requirement</a:t>
            </a:r>
          </a:p>
          <a:p>
            <a:r>
              <a:rPr lang="en-GB"/>
              <a:t>Normalized the data for certain algorithms</a:t>
            </a:r>
          </a:p>
          <a:p>
            <a:r>
              <a:rPr lang="en-GB"/>
              <a:t>Applying supervised &amp; unsupervised learning algorithms</a:t>
            </a:r>
          </a:p>
          <a:p>
            <a:r>
              <a:rPr lang="en-GB"/>
              <a:t>Train the data </a:t>
            </a:r>
          </a:p>
          <a:p>
            <a:r>
              <a:rPr lang="en-GB"/>
              <a:t>Predict the status of the employees</a:t>
            </a:r>
          </a:p>
          <a:p>
            <a:r>
              <a:rPr lang="en-GB"/>
              <a:t>Created visualization for some models</a:t>
            </a:r>
          </a:p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22E22-41ED-4D30-B75D-791743B0C9E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78D013-D17C-4CAF-A537-8DFF3F81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576793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ECDD-A08A-4FBD-833B-EB3B7C2187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548159"/>
            <a:ext cx="8691562" cy="4545734"/>
          </a:xfrm>
        </p:spPr>
        <p:txBody>
          <a:bodyPr vert="horz" anchor="t"/>
          <a:lstStyle/>
          <a:p>
            <a:r>
              <a:rPr lang="en-GB"/>
              <a:t>Concept of function approximation</a:t>
            </a:r>
          </a:p>
          <a:p>
            <a:r>
              <a:rPr lang="en-GB"/>
              <a:t>Model relationships and dependencies between the target prediction output and the input features</a:t>
            </a:r>
          </a:p>
          <a:p>
            <a:r>
              <a:rPr lang="en-GB"/>
              <a:t>We can predict the output values for new data based on those relationships</a:t>
            </a:r>
          </a:p>
          <a:p>
            <a:r>
              <a:rPr lang="en-GB"/>
              <a:t>Predictive model</a:t>
            </a:r>
          </a:p>
          <a:p>
            <a:r>
              <a:rPr lang="en-GB"/>
              <a:t>Have labelled data</a:t>
            </a:r>
          </a:p>
          <a:p>
            <a:r>
              <a:rPr lang="en-GB"/>
              <a:t>Deals with Regression &amp; Classification problems</a:t>
            </a:r>
          </a:p>
          <a:p>
            <a:pPr lvl="1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4BB08D-3401-41FF-8E5A-A7B4DDA6B4C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C6D3AD-9BAF-41A6-85CB-BA4ED5FA0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/>
              <a:t>Supervised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5A8158-8C3D-4390-BD99-BF4EE98819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338812818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0</TotalTime>
  <Words>753</Words>
  <Application>Microsoft Office PowerPoint</Application>
  <PresentationFormat>On-screen Show (4:3)</PresentationFormat>
  <Paragraphs>219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25</vt:i4>
      </vt:variant>
    </vt:vector>
  </HeadingPairs>
  <TitlesOfParts>
    <vt:vector size="41" baseType="lpstr">
      <vt:lpstr>Arial</vt:lpstr>
      <vt:lpstr>Calibri</vt:lpstr>
      <vt:lpstr>Century Gothic</vt:lpstr>
      <vt:lpstr>Open Sans</vt:lpstr>
      <vt:lpstr>Times New Roman</vt:lpstr>
      <vt:lpstr>Wingdings</vt:lpstr>
      <vt:lpstr>Wingdings,Sans-Serif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Overview</vt:lpstr>
      <vt:lpstr>Problem description </vt:lpstr>
      <vt:lpstr>Problem description </vt:lpstr>
      <vt:lpstr>Analysis of Dataset</vt:lpstr>
      <vt:lpstr>Analysis of Dataset</vt:lpstr>
      <vt:lpstr>Approaches / Techniques Used</vt:lpstr>
      <vt:lpstr>Solution</vt:lpstr>
      <vt:lpstr>Supervised Learning</vt:lpstr>
      <vt:lpstr>Supervised Learning</vt:lpstr>
      <vt:lpstr>Visualization of predicted kNN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Unsupervised Learning</vt:lpstr>
      <vt:lpstr>Unsupervised Learning</vt:lpstr>
      <vt:lpstr>Unsupervised learning</vt:lpstr>
      <vt:lpstr>Recommendations</vt:lpstr>
      <vt:lpstr>Conclusion &amp; Future Work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Vaishnavi Gopalakrishnan</cp:lastModifiedBy>
  <cp:revision>161</cp:revision>
  <cp:lastPrinted>2016-08-09T14:57:31Z</cp:lastPrinted>
  <dcterms:created xsi:type="dcterms:W3CDTF">2013-11-01T14:42:31Z</dcterms:created>
  <dcterms:modified xsi:type="dcterms:W3CDTF">2020-05-08T23:22:03Z</dcterms:modified>
</cp:coreProperties>
</file>